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4"/>
  </p:notesMasterIdLst>
  <p:handoutMasterIdLst>
    <p:handoutMasterId r:id="rId15"/>
  </p:handoutMasterIdLst>
  <p:sldIdLst>
    <p:sldId id="661" r:id="rId5"/>
    <p:sldId id="980" r:id="rId6"/>
    <p:sldId id="967" r:id="rId7"/>
    <p:sldId id="1004" r:id="rId8"/>
    <p:sldId id="999" r:id="rId9"/>
    <p:sldId id="1002" r:id="rId10"/>
    <p:sldId id="1000" r:id="rId11"/>
    <p:sldId id="1005" r:id="rId12"/>
    <p:sldId id="898" r:id="rId13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18FC"/>
    <a:srgbClr val="FFFF99"/>
    <a:srgbClr val="1E1AB0"/>
    <a:srgbClr val="15127C"/>
    <a:srgbClr val="0E02B0"/>
    <a:srgbClr val="1103C9"/>
    <a:srgbClr val="4920F8"/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5" autoAdjust="0"/>
    <p:restoredTop sz="85817" autoAdjust="0"/>
  </p:normalViewPr>
  <p:slideViewPr>
    <p:cSldViewPr snapToGrid="0">
      <p:cViewPr>
        <p:scale>
          <a:sx n="75" d="100"/>
          <a:sy n="75" d="100"/>
        </p:scale>
        <p:origin x="732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3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20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14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8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3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302.05543" TargetMode="External"/><Relationship Id="rId5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7" Type="http://schemas.openxmlformats.org/officeDocument/2006/relationships/hyperlink" Target="https://arxiv.org/abs/2302.055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204.06125" TargetMode="External"/><Relationship Id="rId4" Type="http://schemas.openxmlformats.org/officeDocument/2006/relationships/hyperlink" Target="https://arxiv.org/abs/2112.1074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>
                <a:ea typeface="맑은 고딕"/>
              </a:rPr>
              <a:t>Adding Conditional Control to Text-to-Image Diffusion Models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2025-03-25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5C93DEC-2EF6-2239-5CFC-D1E6FBDB0746}"/>
              </a:ext>
            </a:extLst>
          </p:cNvPr>
          <p:cNvSpPr txBox="1"/>
          <p:nvPr/>
        </p:nvSpPr>
        <p:spPr>
          <a:xfrm>
            <a:off x="601766" y="1933074"/>
            <a:ext cx="1098846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/>
              <a:t>Lvmin Zhang, Anyi Rao, Maneesh Agrawala, “Adding Conditional Control to Text-to-Image Diffusion Models”, in </a:t>
            </a:r>
            <a:r>
              <a:rPr lang="en-US" altLang="ko-KR" sz="1600" i="1">
                <a:effectLst/>
              </a:rPr>
              <a:t>Proc. the IEEE/CVF Conference on Computer Vision and Pattern Recognition (CVPR)</a:t>
            </a:r>
            <a:r>
              <a:rPr lang="en-US" altLang="ko-KR" sz="1600"/>
              <a:t>, 2024. Available: </a:t>
            </a:r>
            <a:r>
              <a:rPr lang="en-US" altLang="ko-KR" sz="1600">
                <a:effectLst/>
                <a:hlinkClick r:id="rId6"/>
              </a:rPr>
              <a:t>https://arxiv.org/abs/2302.05543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4A8802-81FE-69CD-72E8-8F24ED1F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F6C56BFD-51E1-B0C9-5ED0-C2B3103A9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93750"/>
              </p:ext>
            </p:extLst>
          </p:nvPr>
        </p:nvGraphicFramePr>
        <p:xfrm>
          <a:off x="407369" y="768097"/>
          <a:ext cx="11377265" cy="558156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7732">
                  <a:extLst>
                    <a:ext uri="{9D8B030D-6E8A-4147-A177-3AD203B41FA5}">
                      <a16:colId xmlns:a16="http://schemas.microsoft.com/office/drawing/2014/main" val="1745350328"/>
                    </a:ext>
                  </a:extLst>
                </a:gridCol>
                <a:gridCol w="4470549">
                  <a:extLst>
                    <a:ext uri="{9D8B030D-6E8A-4147-A177-3AD203B41FA5}">
                      <a16:colId xmlns:a16="http://schemas.microsoft.com/office/drawing/2014/main" val="1548592793"/>
                    </a:ext>
                  </a:extLst>
                </a:gridCol>
                <a:gridCol w="1205503">
                  <a:extLst>
                    <a:ext uri="{9D8B030D-6E8A-4147-A177-3AD203B41FA5}">
                      <a16:colId xmlns:a16="http://schemas.microsoft.com/office/drawing/2014/main" val="3214083849"/>
                    </a:ext>
                  </a:extLst>
                </a:gridCol>
                <a:gridCol w="5143481">
                  <a:extLst>
                    <a:ext uri="{9D8B030D-6E8A-4147-A177-3AD203B41FA5}">
                      <a16:colId xmlns:a16="http://schemas.microsoft.com/office/drawing/2014/main" val="2279853867"/>
                    </a:ext>
                  </a:extLst>
                </a:gridCol>
              </a:tblGrid>
              <a:tr h="47036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No.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Title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Keyword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08365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Learning Transferable Visual Models From Natural Language Supervision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Contrastive Learning, Multimodal Representation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Alec Radford, Jong Wook Kim. (2021). Learning Transferable Visual Models From Natural Language Supervision, In </a:t>
                      </a:r>
                      <a:r>
                        <a:rPr lang="en-US" altLang="ko-KR" sz="1000" i="1">
                          <a:effectLst/>
                        </a:rPr>
                        <a:t>Proc. of the 38th International Conference on Machine Learning</a:t>
                      </a:r>
                      <a:r>
                        <a:rPr lang="en-US" altLang="ko-KR" sz="1000"/>
                        <a:t>, pages 8748–8763. PMLR. [Online]. Available: </a:t>
                      </a:r>
                      <a:r>
                        <a:rPr lang="en-US" altLang="ko-KR" sz="1000">
                          <a:effectLst/>
                          <a:hlinkClick r:id="rId3"/>
                        </a:rPr>
                        <a:t>https://arxiv.org/abs/2103.00020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017832"/>
                  </a:ext>
                </a:extLst>
              </a:tr>
              <a:tr h="845573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GLIDE: Towards photorealistic image generation and editing with text-guided diffusion models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Text-to-Image Generation, Diffusion Models, </a:t>
                      </a:r>
                    </a:p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guided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image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synthesis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 Nichol, P. Dhariwal, A. Ramesh. “GLIDE: Towards photorealistic image generation and editing with text-guided diffusion models”, In </a:t>
                      </a:r>
                      <a:r>
                        <a:rPr lang="en-US" altLang="ko-KR" sz="1000" i="1">
                          <a:effectLst/>
                        </a:rPr>
                        <a:t>Proc. of the 39th International Conference on Machine Learning</a:t>
                      </a:r>
                      <a:r>
                        <a:rPr lang="en-US" altLang="ko-KR" sz="1000"/>
                        <a:t>, 2022, pp. 16907-16921. Available: </a:t>
                      </a:r>
                      <a:r>
                        <a:rPr lang="en-US" altLang="ko-KR" sz="1000">
                          <a:effectLst/>
                          <a:hlinkClick r:id="rId4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85839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/>
                        <a:t>Hierarchical Text-Conditional Image Generation with CLIP Latents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/>
                        <a:t>Text-to-Image Generation, CLIP </a:t>
                      </a:r>
                      <a:r>
                        <a:rPr lang="en-US" sz="1000" dirty="0" err="1"/>
                        <a:t>Latents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unCLIP</a:t>
                      </a:r>
                      <a:r>
                        <a:rPr lang="en-US" sz="1000" dirty="0"/>
                        <a:t>,  </a:t>
                      </a:r>
                      <a:r>
                        <a:rPr lang="en-US" altLang="ko-KR" sz="1000" dirty="0"/>
                        <a:t>Diffusion Models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dirty="0"/>
                        <a:t>Ramesh A, </a:t>
                      </a:r>
                      <a:r>
                        <a:rPr lang="en-US" altLang="ko-KR" sz="1000" dirty="0" err="1"/>
                        <a:t>Dhariwal</a:t>
                      </a:r>
                      <a:r>
                        <a:rPr lang="en-US" altLang="ko-KR" sz="1000" dirty="0"/>
                        <a:t> P, Nichol A, Chu C, Chen M., “Hierarchical Text-Conditional Image Generation with CLIP </a:t>
                      </a:r>
                      <a:r>
                        <a:rPr lang="en-US" altLang="ko-KR" sz="1000" dirty="0" err="1"/>
                        <a:t>Latents</a:t>
                      </a:r>
                      <a:r>
                        <a:rPr lang="en-US" altLang="ko-KR" sz="1000" dirty="0"/>
                        <a:t>”, 2022, Available: </a:t>
                      </a:r>
                      <a:r>
                        <a:rPr lang="en-US" altLang="ko-KR" sz="1000" dirty="0">
                          <a:effectLst/>
                          <a:hlinkClick r:id="rId5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02063"/>
                  </a:ext>
                </a:extLst>
              </a:tr>
              <a:tr h="108247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chemeClr val="tx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High-Resolution Image Synthesis with Latent Diffusion Models</a:t>
                      </a:r>
                    </a:p>
                    <a:p>
                      <a:pPr algn="just"/>
                      <a:endParaRPr lang="en-US" sz="12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Text-to-Image Generation, VAE, Diffusion Models, Cross-Attention</a:t>
                      </a:r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Rombach, R., Blattmann, A., Lorenz, D., Esser, P., &amp; Ommer, B.,"High-Resolution Image Synthesis with Latent Diffusion Models,"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2022. Available: </a:t>
                      </a:r>
                      <a:r>
                        <a:rPr lang="en-US" altLang="ko-KR" sz="1000">
                          <a:effectLst/>
                          <a:hlinkClick r:id="rId6"/>
                        </a:rPr>
                        <a:t>https://arxiv.org/abs/2112.10752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/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64728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/>
                        <a:t>SDXL: Improving Latent Diffusion Models for High-Resolution Image Synthesis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D. Podell, Z. English, K. Lacey, A.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Blattmann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T.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Dockhorn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J. Müller, J. Penna, and R. Rombach, "SDXL: Improving Latent Diffusion Models for High-Resolution Image Synthesis,“, in Proc. the IEEE/CVF Conference on Computer Vision and Pattern Recognition (CVPR), 2023. Available: https://arxiv.org/abs/2307.01952.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857396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6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Adding Conditional Control to Text-to-Image Diffusion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Stable Diffusion, zero convolution, trainable copy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Lvmin Zhang, Anyi Rao, Maneesh Agrawala, “Adding Conditional Control to Text-to-Image Diffusion Models”,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2024. Available: </a:t>
                      </a:r>
                      <a:r>
                        <a:rPr lang="en-US" altLang="ko-KR" sz="1000">
                          <a:effectLst/>
                          <a:hlinkClick r:id="rId7"/>
                        </a:rPr>
                        <a:t>https://arxiv.org/abs/2302.05543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845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2260667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ControlNet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Ablation 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Training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Evaluation &amp; Conclusion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1E5F9CC-EF15-AFA6-E092-F0CC43C2A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318335D3-0690-8658-43B7-1B9F99C78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50"/>
          <a:stretch/>
        </p:blipFill>
        <p:spPr bwMode="auto">
          <a:xfrm>
            <a:off x="893289" y="3882513"/>
            <a:ext cx="4336486" cy="88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1FEC2-60AE-A305-1D3C-6F5AA6087AFC}"/>
              </a:ext>
            </a:extLst>
          </p:cNvPr>
          <p:cNvSpPr txBox="1"/>
          <p:nvPr/>
        </p:nvSpPr>
        <p:spPr>
          <a:xfrm>
            <a:off x="82193" y="5197199"/>
            <a:ext cx="1825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DALL-E2 (T2I)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7D5AC1-FA14-94BE-CFC0-F391C6DB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8" y="5449317"/>
            <a:ext cx="2952374" cy="1264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5C7C1-5574-2D58-F6F7-D5634A5F7E6D}"/>
              </a:ext>
            </a:extLst>
          </p:cNvPr>
          <p:cNvSpPr txBox="1"/>
          <p:nvPr/>
        </p:nvSpPr>
        <p:spPr>
          <a:xfrm>
            <a:off x="734507" y="3641457"/>
            <a:ext cx="161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DDPM/DDIM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A1F8E0-AC26-E3A0-D65C-794BE5E3C7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9335"/>
          <a:stretch/>
        </p:blipFill>
        <p:spPr>
          <a:xfrm>
            <a:off x="3209534" y="5145277"/>
            <a:ext cx="3160034" cy="1568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9C77C-4BE1-D28E-EB51-DCF4FCCFF8C1}"/>
              </a:ext>
            </a:extLst>
          </p:cNvPr>
          <p:cNvSpPr txBox="1"/>
          <p:nvPr/>
        </p:nvSpPr>
        <p:spPr>
          <a:xfrm>
            <a:off x="3191470" y="4848651"/>
            <a:ext cx="2894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LDM (T2I w. extra Conditioning)</a:t>
            </a:r>
            <a:endParaRPr lang="ko-KR" altLang="en-US" sz="140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8385332-F76F-5F8F-74B4-BC3D279AA020}"/>
              </a:ext>
            </a:extLst>
          </p:cNvPr>
          <p:cNvSpPr/>
          <p:nvPr/>
        </p:nvSpPr>
        <p:spPr>
          <a:xfrm rot="16200000">
            <a:off x="9917822" y="5984398"/>
            <a:ext cx="640080" cy="400110"/>
          </a:xfrm>
          <a:prstGeom prst="downArrow">
            <a:avLst>
              <a:gd name="adj1" fmla="val 34906"/>
              <a:gd name="adj2" fmla="val 362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6894C-EFA4-BF9C-8858-D467CB226BF4}"/>
              </a:ext>
            </a:extLst>
          </p:cNvPr>
          <p:cNvSpPr txBox="1"/>
          <p:nvPr/>
        </p:nvSpPr>
        <p:spPr>
          <a:xfrm>
            <a:off x="10413648" y="5954031"/>
            <a:ext cx="1696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ControlNet</a:t>
            </a:r>
            <a:endParaRPr lang="ko-KR" altLang="en-US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95D959-D3E6-EAD7-4514-A0893BA17A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8143"/>
          <a:stretch/>
        </p:blipFill>
        <p:spPr>
          <a:xfrm>
            <a:off x="7310043" y="3162262"/>
            <a:ext cx="2597857" cy="35519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9C915D-2435-CFE5-93ED-8A3B1A14C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245" y="638298"/>
            <a:ext cx="3627863" cy="1455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7FD50E-1A03-021F-8E4D-89986790AC76}"/>
              </a:ext>
            </a:extLst>
          </p:cNvPr>
          <p:cNvSpPr txBox="1"/>
          <p:nvPr/>
        </p:nvSpPr>
        <p:spPr>
          <a:xfrm>
            <a:off x="9428294" y="2076674"/>
            <a:ext cx="18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SDXL</a:t>
            </a:r>
            <a:r>
              <a:rPr lang="ko-KR" altLang="en-US" sz="1400"/>
              <a:t> </a:t>
            </a:r>
            <a:r>
              <a:rPr lang="en-US" altLang="ko-KR" sz="1400"/>
              <a:t>Limitations</a:t>
            </a:r>
            <a:endParaRPr lang="ko-KR" altLang="en-US" sz="14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D0013F9-4D2B-CA4C-6DCE-9FFE0207E997}"/>
              </a:ext>
            </a:extLst>
          </p:cNvPr>
          <p:cNvCxnSpPr>
            <a:cxnSpLocks/>
          </p:cNvCxnSpPr>
          <p:nvPr/>
        </p:nvCxnSpPr>
        <p:spPr>
          <a:xfrm>
            <a:off x="1429767" y="3966341"/>
            <a:ext cx="801327" cy="211541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A8ECC90-FA5A-D5E3-A311-4EB02EC27AB6}"/>
              </a:ext>
            </a:extLst>
          </p:cNvPr>
          <p:cNvCxnSpPr>
            <a:cxnSpLocks/>
          </p:cNvCxnSpPr>
          <p:nvPr/>
        </p:nvCxnSpPr>
        <p:spPr>
          <a:xfrm>
            <a:off x="1429767" y="3966341"/>
            <a:ext cx="2923264" cy="1482976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549AD09F-78FE-CA55-259E-97E0129786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257" y="3097957"/>
            <a:ext cx="1837889" cy="269915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57A7F-0860-D22E-5C6D-3457DEEE06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7725915" cy="279076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800" b="1">
                <a:effectLst/>
              </a:rPr>
              <a:t>The limitations of T2I models: Limited control over the spatial composition of images</a:t>
            </a:r>
          </a:p>
          <a:p>
            <a:pPr lvl="1"/>
            <a:r>
              <a:rPr lang="en-US" altLang="ko-KR" sz="1800"/>
              <a:t>Need for finer-grained spatial control, So adding a conditioning image</a:t>
            </a:r>
          </a:p>
          <a:p>
            <a:pPr lvl="1"/>
            <a:r>
              <a:rPr lang="en-US" altLang="ko-KR" sz="1800" b="1">
                <a:effectLst/>
              </a:rPr>
              <a:t>Model learns how to match the conditioning to target image</a:t>
            </a:r>
          </a:p>
          <a:p>
            <a:pPr lvl="2"/>
            <a:r>
              <a:rPr lang="en-US" altLang="ko-KR"/>
              <a:t>Finetuning Large pretrained moel cause overfitting or catastrophic forgetting</a:t>
            </a:r>
          </a:p>
          <a:p>
            <a:pPr lvl="2"/>
            <a:r>
              <a:rPr lang="en-US" altLang="ko-KR"/>
              <a:t>So propose </a:t>
            </a:r>
            <a:r>
              <a:rPr lang="en-US" altLang="ko-KR" b="1"/>
              <a:t>ControlNet</a:t>
            </a:r>
            <a:r>
              <a:rPr lang="en-US" altLang="ko-KR"/>
              <a:t>; end-to-end network that learns conditional control for large pretrained T2I diffusion models (such as Stable Diffusion)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1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021D-74EF-CF94-F2DD-40C441403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CBCC25-4876-A2B8-02F1-1965C0C1C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/>
          <a:p>
            <a:r>
              <a:rPr lang="en-US" altLang="ko-KR"/>
              <a:t>ControlNet</a:t>
            </a:r>
            <a:endParaRPr lang="ko-KR" altLang="en-US"/>
          </a:p>
        </p:txBody>
      </p:sp>
      <p:pic>
        <p:nvPicPr>
          <p:cNvPr id="4" name="그림 3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C10E48-2AC7-D240-4E41-6CE7C304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46" b="41082"/>
          <a:stretch/>
        </p:blipFill>
        <p:spPr>
          <a:xfrm>
            <a:off x="1087887" y="2150653"/>
            <a:ext cx="4397229" cy="2037581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F0E84B-3090-4127-CBDF-F6158AF106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998"/>
          <a:stretch/>
        </p:blipFill>
        <p:spPr>
          <a:xfrm>
            <a:off x="7870634" y="1088474"/>
            <a:ext cx="3724120" cy="51008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6AA56899-6857-4310-2396-AF7CEB6A39C3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65584" y="764703"/>
                <a:ext cx="7078232" cy="14660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1800" b="1">
                    <a:effectLst/>
                  </a:rPr>
                  <a:t>ControlNet adds additional conditions into the network block</a:t>
                </a:r>
              </a:p>
              <a:p>
                <a:pPr lvl="1"/>
                <a:r>
                  <a:rPr lang="en-US" altLang="ko-KR" sz="1200" b="1"/>
                  <a:t>Original block frozen (w.parameter</a:t>
                </a:r>
                <a:r>
                  <a:rPr lang="ko-KR" altLang="en-US" sz="1200" b="1"/>
                  <a:t> </a:t>
                </a:r>
                <a14:m>
                  <m:oMath xmlns:m="http://schemas.openxmlformats.org/officeDocument/2006/math"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𝜣</m:t>
                    </m:r>
                    <m:r>
                      <a:rPr lang="en-US" altLang="ko-KR" sz="12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b="1"/>
                  <a:t>, Make trainable copy (w.parameter </a:t>
                </a:r>
                <a:r>
                  <a:rPr lang="ko-KR" altLang="en-US" sz="120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𝜣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ko-KR" sz="1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b="1"/>
                  <a:t>)</a:t>
                </a:r>
              </a:p>
              <a:p>
                <a:pPr lvl="1"/>
                <a:r>
                  <a:rPr lang="en-US" altLang="ko-KR" sz="1200"/>
                  <a:t>Input : condition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ko-KR" sz="1200"/>
              </a:p>
              <a:p>
                <a:pPr lvl="1"/>
                <a:r>
                  <a:rPr lang="en-US" altLang="ko-KR" sz="1200"/>
                  <a:t>Since the frozen parameters are directly copied, </a:t>
                </a:r>
                <a:r>
                  <a:rPr lang="en-US" altLang="ko-KR" sz="1200" b="1"/>
                  <a:t>no additional gradient computation </a:t>
                </a:r>
                <a:r>
                  <a:rPr lang="en-US" altLang="ko-KR" sz="1200"/>
                  <a:t>is required </a:t>
                </a:r>
                <a:r>
                  <a:rPr lang="en-US" altLang="ko-KR" sz="1200" b="1"/>
                  <a:t>for fine-tuning</a:t>
                </a:r>
              </a:p>
              <a:p>
                <a:pPr lvl="1"/>
                <a:r>
                  <a:rPr lang="en-US" altLang="ko-KR" sz="1200"/>
                  <a:t>Retain the capabilities of the large pre-trained model, making it a powerful backbone for additional learning</a:t>
                </a:r>
                <a:endParaRPr lang="ko-KR" altLang="en-US" sz="1200"/>
              </a:p>
            </p:txBody>
          </p:sp>
        </mc:Choice>
        <mc:Fallback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6AA56899-6857-4310-2396-AF7CEB6A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65584" y="764703"/>
                <a:ext cx="7078232" cy="1466085"/>
              </a:xfrm>
              <a:blipFill>
                <a:blip r:embed="rId5"/>
                <a:stretch>
                  <a:fillRect l="-344" t="-2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DF5CF435-D441-ABEE-BD0E-E88A59ACE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683" y="2453705"/>
            <a:ext cx="923925" cy="1857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F106FA-1D10-484B-BC81-63965176F878}"/>
              </a:ext>
            </a:extLst>
          </p:cNvPr>
          <p:cNvSpPr/>
          <p:nvPr/>
        </p:nvSpPr>
        <p:spPr>
          <a:xfrm>
            <a:off x="10053738" y="1337588"/>
            <a:ext cx="1003300" cy="2921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7561ABE-7A1A-BCBD-0BCF-0EE0F95C6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680" y="4019477"/>
            <a:ext cx="3001136" cy="1687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1171771-46EE-22A2-415C-37CCE336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574" y="6390282"/>
            <a:ext cx="568839" cy="1422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2B1780-5830-0EC4-4710-0EF7CAACC2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5274" t="-1" r="23505" b="-22789"/>
          <a:stretch/>
        </p:blipFill>
        <p:spPr>
          <a:xfrm>
            <a:off x="5462322" y="2431309"/>
            <a:ext cx="674836" cy="219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38275A-AA10-D22F-BEA4-DA446A590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322" y="3048775"/>
            <a:ext cx="621378" cy="1915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EABC7C-BDC3-0255-B5A5-417B470439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8225" y="3358553"/>
            <a:ext cx="621378" cy="1703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BCE237-C965-6162-5FA7-4D100D5DE4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0638" y="3084952"/>
            <a:ext cx="473230" cy="1496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26E694-F04C-103D-BB3B-079592AE5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863" y="3077349"/>
            <a:ext cx="473230" cy="1496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B6C4FD3-40B0-F0F2-F508-2AEF8CF37B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38" y="5605437"/>
            <a:ext cx="3724120" cy="6131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281EBE2-3AF4-1F5C-8B59-4826900CE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98240" y="979087"/>
            <a:ext cx="634654" cy="177209"/>
          </a:xfrm>
          <a:prstGeom prst="rect">
            <a:avLst/>
          </a:prstGeom>
        </p:spPr>
      </p:pic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17DD0139-9341-9EA0-197D-B7E37DDA74F2}"/>
              </a:ext>
            </a:extLst>
          </p:cNvPr>
          <p:cNvSpPr txBox="1">
            <a:spLocks/>
          </p:cNvSpPr>
          <p:nvPr/>
        </p:nvSpPr>
        <p:spPr>
          <a:xfrm>
            <a:off x="465585" y="4463758"/>
            <a:ext cx="7078231" cy="1091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/>
              <a:t>zero-convolution</a:t>
            </a:r>
          </a:p>
          <a:p>
            <a:pPr lvl="1"/>
            <a:r>
              <a:rPr lang="en-US" altLang="ko-KR" sz="1200"/>
              <a:t>Trick to stabilize training w. trainable copy</a:t>
            </a:r>
          </a:p>
          <a:p>
            <a:pPr lvl="1"/>
            <a:r>
              <a:rPr lang="en-US" altLang="ko-KR" sz="1200"/>
              <a:t>Zero-convolution protect harm random noise during the initial training phase, protecting this backbone.</a:t>
            </a:r>
            <a:endParaRPr lang="ko-KR" alt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1C886A-F4F6-4A05-D33D-949FC94E2B2F}"/>
              </a:ext>
            </a:extLst>
          </p:cNvPr>
          <p:cNvSpPr txBox="1"/>
          <p:nvPr/>
        </p:nvSpPr>
        <p:spPr>
          <a:xfrm>
            <a:off x="7508020" y="741708"/>
            <a:ext cx="1013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OenAI CLIP</a:t>
            </a:r>
            <a:endParaRPr lang="ko-KR" alt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D2300-DE0A-3FC7-349F-24AAC0D8CBE5}"/>
              </a:ext>
            </a:extLst>
          </p:cNvPr>
          <p:cNvSpPr txBox="1"/>
          <p:nvPr/>
        </p:nvSpPr>
        <p:spPr>
          <a:xfrm>
            <a:off x="7715825" y="6231969"/>
            <a:ext cx="4033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3D4144"/>
                </a:solidFill>
                <a:latin typeface="-apple-system"/>
              </a:rPr>
              <a:t>Q. Why they didn’t add trainable copy in Decoder?</a:t>
            </a:r>
            <a:endParaRPr lang="ko-KR" altLang="en-US" sz="14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388333-CA09-2116-2109-EF2061F04DBA}"/>
              </a:ext>
            </a:extLst>
          </p:cNvPr>
          <p:cNvSpPr txBox="1"/>
          <p:nvPr/>
        </p:nvSpPr>
        <p:spPr>
          <a:xfrm>
            <a:off x="7087555" y="2319357"/>
            <a:ext cx="1339850" cy="25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(4 ResNet + 2 ViTs)</a:t>
            </a:r>
            <a:endParaRPr lang="ko-KR" alt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B7375-14C2-A1C0-3103-8D5A7ADC18F7}"/>
              </a:ext>
            </a:extLst>
          </p:cNvPr>
          <p:cNvSpPr txBox="1"/>
          <p:nvPr/>
        </p:nvSpPr>
        <p:spPr>
          <a:xfrm>
            <a:off x="324402" y="2467736"/>
            <a:ext cx="1137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>
                <a:solidFill>
                  <a:srgbClr val="3D4144"/>
                </a:solidFill>
                <a:effectLst/>
                <a:latin typeface="-apple-system"/>
              </a:rPr>
              <a:t>2</a:t>
            </a:r>
            <a:r>
              <a:rPr lang="en-US" altLang="ko-KR" sz="1050">
                <a:solidFill>
                  <a:srgbClr val="3D4144"/>
                </a:solidFill>
                <a:latin typeface="-apple-system"/>
              </a:rPr>
              <a:t>D</a:t>
            </a:r>
            <a:r>
              <a:rPr lang="ko-KR" altLang="en-US" sz="1050">
                <a:solidFill>
                  <a:srgbClr val="3D4144"/>
                </a:solidFill>
                <a:latin typeface="-apple-system"/>
              </a:rPr>
              <a:t> </a:t>
            </a:r>
            <a:r>
              <a:rPr lang="en-US" altLang="ko-KR" sz="1050">
                <a:solidFill>
                  <a:srgbClr val="3D4144"/>
                </a:solidFill>
                <a:latin typeface="-apple-system"/>
              </a:rPr>
              <a:t>Feature map</a:t>
            </a:r>
            <a:endParaRPr lang="ko-KR" altLang="en-US" sz="10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080A78-B685-D4D4-1E43-114C584248D6}"/>
              </a:ext>
            </a:extLst>
          </p:cNvPr>
          <p:cNvSpPr txBox="1"/>
          <p:nvPr/>
        </p:nvSpPr>
        <p:spPr>
          <a:xfrm>
            <a:off x="341431" y="3582700"/>
            <a:ext cx="1137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>
                <a:solidFill>
                  <a:srgbClr val="3D4144"/>
                </a:solidFill>
                <a:effectLst/>
                <a:latin typeface="-apple-system"/>
              </a:rPr>
              <a:t>2</a:t>
            </a:r>
            <a:r>
              <a:rPr lang="en-US" altLang="ko-KR" sz="1050">
                <a:solidFill>
                  <a:srgbClr val="3D4144"/>
                </a:solidFill>
                <a:latin typeface="-apple-system"/>
              </a:rPr>
              <a:t>D</a:t>
            </a:r>
            <a:r>
              <a:rPr lang="ko-KR" altLang="en-US" sz="1050">
                <a:solidFill>
                  <a:srgbClr val="3D4144"/>
                </a:solidFill>
                <a:latin typeface="-apple-system"/>
              </a:rPr>
              <a:t> </a:t>
            </a:r>
            <a:r>
              <a:rPr lang="en-US" altLang="ko-KR" sz="1050">
                <a:solidFill>
                  <a:srgbClr val="3D4144"/>
                </a:solidFill>
                <a:latin typeface="-apple-system"/>
              </a:rPr>
              <a:t>Feature map</a:t>
            </a:r>
            <a:endParaRPr lang="ko-KR" altLang="en-US" sz="1050"/>
          </a:p>
        </p:txBody>
      </p:sp>
      <p:pic>
        <p:nvPicPr>
          <p:cNvPr id="39" name="그림 38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2F4F18E-87E3-945B-9258-036A983F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22" t="9629" r="1884" b="81943"/>
          <a:stretch/>
        </p:blipFill>
        <p:spPr>
          <a:xfrm>
            <a:off x="165796" y="5686487"/>
            <a:ext cx="1522851" cy="389672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062C0F8-6319-1A8C-B78D-05FFD6E3637B}"/>
              </a:ext>
            </a:extLst>
          </p:cNvPr>
          <p:cNvSpPr txBox="1"/>
          <p:nvPr/>
        </p:nvSpPr>
        <p:spPr>
          <a:xfrm>
            <a:off x="91459" y="6120156"/>
            <a:ext cx="1635288" cy="646331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3D4144"/>
                </a:solidFill>
                <a:latin typeface="-apple-system"/>
              </a:rPr>
              <a:t>1x1 Contolution Layer</a:t>
            </a:r>
          </a:p>
          <a:p>
            <a:r>
              <a:rPr lang="en-US" altLang="ko-KR" sz="1200">
                <a:solidFill>
                  <a:srgbClr val="3D4144"/>
                </a:solidFill>
                <a:latin typeface="-apple-system"/>
              </a:rPr>
              <a:t>weight : 0</a:t>
            </a:r>
          </a:p>
          <a:p>
            <a:r>
              <a:rPr lang="en-US" altLang="ko-KR" sz="1200">
                <a:solidFill>
                  <a:srgbClr val="3D4144"/>
                </a:solidFill>
                <a:latin typeface="-apple-system"/>
              </a:rPr>
              <a:t>bias : 0</a:t>
            </a:r>
            <a:endParaRPr lang="ko-KR" altLang="en-US" sz="120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152AFF6-BC6A-6B7D-C92A-2A17482375D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-137" t="6381" r="84644" b="82312"/>
          <a:stretch/>
        </p:blipFill>
        <p:spPr>
          <a:xfrm>
            <a:off x="9676698" y="697354"/>
            <a:ext cx="697189" cy="47594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9FD2AD0-04CC-1C10-173B-50AA068230D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-137" t="6381" r="84644" b="82312"/>
          <a:stretch/>
        </p:blipFill>
        <p:spPr>
          <a:xfrm>
            <a:off x="11261558" y="880253"/>
            <a:ext cx="429270" cy="2930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E8C4D2-6F56-FF1E-DB2F-E819390217E7}"/>
              </a:ext>
            </a:extLst>
          </p:cNvPr>
          <p:cNvSpPr txBox="1"/>
          <p:nvPr/>
        </p:nvSpPr>
        <p:spPr>
          <a:xfrm>
            <a:off x="9745601" y="1128018"/>
            <a:ext cx="7569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512x512</a:t>
            </a:r>
            <a:endParaRPr lang="ko-KR" altLang="en-US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6FA785-B301-A112-BB83-ED6F51D8B441}"/>
              </a:ext>
            </a:extLst>
          </p:cNvPr>
          <p:cNvSpPr txBox="1"/>
          <p:nvPr/>
        </p:nvSpPr>
        <p:spPr>
          <a:xfrm>
            <a:off x="11145940" y="1128018"/>
            <a:ext cx="1046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64x64 feature map</a:t>
            </a:r>
            <a:endParaRPr lang="ko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720D09-DFB2-88BA-8079-52ED9AA55F11}"/>
              </a:ext>
            </a:extLst>
          </p:cNvPr>
          <p:cNvSpPr txBox="1"/>
          <p:nvPr/>
        </p:nvSpPr>
        <p:spPr>
          <a:xfrm>
            <a:off x="8431487" y="600702"/>
            <a:ext cx="1013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positional encoding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8917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123A-201E-7C99-1750-A126BF47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D0CE07F-39D6-403B-14C1-C11745D6EBD7}"/>
              </a:ext>
            </a:extLst>
          </p:cNvPr>
          <p:cNvSpPr txBox="1">
            <a:spLocks/>
          </p:cNvSpPr>
          <p:nvPr/>
        </p:nvSpPr>
        <p:spPr>
          <a:xfrm>
            <a:off x="465584" y="764704"/>
            <a:ext cx="7725915" cy="6522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ControlNet</a:t>
            </a:r>
            <a:r>
              <a:rPr lang="ko-KR" altLang="en-US" sz="1800" b="1"/>
              <a:t> </a:t>
            </a:r>
            <a:r>
              <a:rPr lang="en-US" altLang="ko-KR" sz="1800" b="1"/>
              <a:t>works effectively in all prompt settings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/>
              <a:t>Demonstrating the structural effectiveness of zero convolution </a:t>
            </a:r>
            <a:endParaRPr lang="ko-KR" altLang="en-US" sz="140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3C608D-DE66-FB1C-B3AE-2DC6597A8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Ablation Study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32DC05-AD1E-D496-253A-25DEDC6A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31"/>
          <a:stretch/>
        </p:blipFill>
        <p:spPr>
          <a:xfrm>
            <a:off x="1765300" y="1430297"/>
            <a:ext cx="9347200" cy="52880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31A17DA-CE49-7359-473C-5595E569FEC3}"/>
              </a:ext>
            </a:extLst>
          </p:cNvPr>
          <p:cNvSpPr/>
          <p:nvPr/>
        </p:nvSpPr>
        <p:spPr>
          <a:xfrm>
            <a:off x="1765300" y="2298700"/>
            <a:ext cx="9486900" cy="12446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3685D-1DCC-51AA-82CA-7F5459086DD3}"/>
              </a:ext>
            </a:extLst>
          </p:cNvPr>
          <p:cNvSpPr txBox="1"/>
          <p:nvPr/>
        </p:nvSpPr>
        <p:spPr>
          <a:xfrm>
            <a:off x="750269" y="2767111"/>
            <a:ext cx="1013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ControlNet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E4190-EFB0-5F7F-C63B-942F5B71211C}"/>
              </a:ext>
            </a:extLst>
          </p:cNvPr>
          <p:cNvSpPr txBox="1"/>
          <p:nvPr/>
        </p:nvSpPr>
        <p:spPr>
          <a:xfrm>
            <a:off x="507919" y="4140199"/>
            <a:ext cx="1498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zero conv</a:t>
            </a:r>
          </a:p>
          <a:p>
            <a:r>
              <a:rPr lang="en-US" altLang="ko-KR" sz="1400">
                <a:solidFill>
                  <a:srgbClr val="3D4144"/>
                </a:solidFill>
                <a:latin typeface="-apple-system"/>
              </a:rPr>
              <a:t>-&gt; gaussian conv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54F57-F061-93FA-0B36-05F7F4DA74C7}"/>
              </a:ext>
            </a:extLst>
          </p:cNvPr>
          <p:cNvSpPr txBox="1"/>
          <p:nvPr/>
        </p:nvSpPr>
        <p:spPr>
          <a:xfrm>
            <a:off x="507919" y="5260318"/>
            <a:ext cx="1498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ContolNet-lite</a:t>
            </a:r>
            <a:endParaRPr lang="ko-KR" altLang="en-US" sz="14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15540E1-EAA4-D21C-3098-5D66457F9CDE}"/>
              </a:ext>
            </a:extLst>
          </p:cNvPr>
          <p:cNvSpPr txBox="1">
            <a:spLocks/>
          </p:cNvSpPr>
          <p:nvPr/>
        </p:nvSpPr>
        <p:spPr>
          <a:xfrm>
            <a:off x="465584" y="764704"/>
            <a:ext cx="6917755" cy="10910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151728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0957-1C93-30B5-9D06-78C1F6DE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B4143B5-7D4A-C427-49A5-4CBEAFF1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244" y="2943320"/>
            <a:ext cx="7246087" cy="339671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A7635D-92FC-CFB6-2050-8FA143A8C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Training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1F0B9-4035-3B9A-ECFE-22E7F08AB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165362"/>
            <a:ext cx="5515745" cy="52394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1246FC6-EF8A-AF11-6DAF-904881467E77}"/>
              </a:ext>
            </a:extLst>
          </p:cNvPr>
          <p:cNvSpPr txBox="1">
            <a:spLocks/>
          </p:cNvSpPr>
          <p:nvPr/>
        </p:nvSpPr>
        <p:spPr>
          <a:xfrm>
            <a:off x="465584" y="764702"/>
            <a:ext cx="11260832" cy="58925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Loss Function (Learning objective)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50% Empty string of Text Prompt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/>
              <a:t>Increased Model's Semantic Recognition Ability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Sudden convergence phenomenon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Training Resource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/>
              <a:t>20,000 training samples, single Nvidia RTX 3090Ti for 5 Days </a:t>
            </a:r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A8E7A4-6295-FC65-5D7B-573E0DD585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419" t="12430" r="37648" b="83929"/>
          <a:stretch/>
        </p:blipFill>
        <p:spPr>
          <a:xfrm>
            <a:off x="825499" y="2773979"/>
            <a:ext cx="3164273" cy="2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5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3CE16C-1B09-AA77-DE46-EFC76567F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Evaluation &amp; Conclusion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07C25F-E881-A915-39D0-396105CE7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448"/>
          <a:stretch/>
        </p:blipFill>
        <p:spPr>
          <a:xfrm>
            <a:off x="5820929" y="895972"/>
            <a:ext cx="2565876" cy="3479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70E05A-2DA0-16A4-00C4-C235FC001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496"/>
            <a:ext cx="5825237" cy="34979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375AC8-CE79-00E8-BC5C-E27D4DA3C5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2" t="822" r="1897"/>
          <a:stretch/>
        </p:blipFill>
        <p:spPr>
          <a:xfrm>
            <a:off x="9166578" y="726355"/>
            <a:ext cx="957262" cy="9164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04170E-BCFD-F526-7C5E-29272FF7A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4" r="10503" b="46705"/>
          <a:stretch/>
        </p:blipFill>
        <p:spPr bwMode="auto">
          <a:xfrm>
            <a:off x="8500365" y="1968757"/>
            <a:ext cx="3546088" cy="153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82B91-7728-85ED-ADF7-65C55B8546CE}"/>
              </a:ext>
            </a:extLst>
          </p:cNvPr>
          <p:cNvSpPr txBox="1"/>
          <p:nvPr/>
        </p:nvSpPr>
        <p:spPr>
          <a:xfrm>
            <a:off x="6505941" y="587029"/>
            <a:ext cx="8473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3D4144"/>
                </a:solidFill>
                <a:latin typeface="-apple-system"/>
              </a:rPr>
              <a:t>backbone</a:t>
            </a:r>
          </a:p>
          <a:p>
            <a:r>
              <a:rPr lang="en-US" altLang="ko-KR" sz="1100">
                <a:solidFill>
                  <a:srgbClr val="3D4144"/>
                </a:solidFill>
                <a:latin typeface="-apple-system"/>
              </a:rPr>
              <a:t>: GLIDE</a:t>
            </a:r>
            <a:endParaRPr lang="ko-KR" altLang="en-US" sz="110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1D99D95-7E14-C0E5-7BD8-7F26078BAF77}"/>
              </a:ext>
            </a:extLst>
          </p:cNvPr>
          <p:cNvSpPr txBox="1">
            <a:spLocks/>
          </p:cNvSpPr>
          <p:nvPr/>
        </p:nvSpPr>
        <p:spPr>
          <a:xfrm>
            <a:off x="1089915" y="4164409"/>
            <a:ext cx="10553700" cy="2693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Pros</a:t>
            </a:r>
          </a:p>
          <a:p>
            <a:pPr lvl="1"/>
            <a:r>
              <a:rPr lang="en-US" altLang="ko-KR" sz="1400"/>
              <a:t>Adds spatial conditioning(image) for fine-grained image generation</a:t>
            </a:r>
          </a:p>
          <a:p>
            <a:pPr lvl="1"/>
            <a:r>
              <a:rPr lang="en-US" altLang="ko-KR" sz="1400"/>
              <a:t>Utilizes existing models, reducing computation;</a:t>
            </a:r>
          </a:p>
          <a:p>
            <a:pPr lvl="2"/>
            <a:r>
              <a:rPr lang="en-US" altLang="ko-KR" sz="1400"/>
              <a:t>requires 23% more GPU memory and 34% additional training time compared to SD optimization</a:t>
            </a:r>
          </a:p>
          <a:p>
            <a:pPr lvl="1"/>
            <a:r>
              <a:rPr lang="en-US" altLang="ko-KR" sz="1400"/>
              <a:t>Supports various conditioning formats</a:t>
            </a:r>
          </a:p>
          <a:p>
            <a:r>
              <a:rPr lang="en-US" altLang="ko-KR" sz="1600"/>
              <a:t>Cons</a:t>
            </a:r>
          </a:p>
          <a:p>
            <a:pPr lvl="1"/>
            <a:r>
              <a:rPr lang="en-US" altLang="ko-KR" sz="1400"/>
              <a:t>Compex architecture</a:t>
            </a:r>
          </a:p>
          <a:p>
            <a:pPr lvl="1"/>
            <a:r>
              <a:rPr lang="en-US" altLang="ko-KR" sz="1400"/>
              <a:t>Performance degrades when conditional datasets are limited</a:t>
            </a:r>
          </a:p>
          <a:p>
            <a:pPr lvl="1"/>
            <a:r>
              <a:rPr lang="en-US" altLang="ko-KR" sz="1400"/>
              <a:t>The trainable copy is not applied to the decoder, making the extent of conditional influence uncertain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4053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6" ma:contentTypeDescription="새 문서를 만듭니다." ma:contentTypeScope="" ma:versionID="5b8ae8f1f82aec223f652edd2fe2ac53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6018d01f88989f45740ccebecce3ff92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581f4f-6acc-462e-a804-5f53744ac231" xsi:nil="true"/>
  </documentManagement>
</p:properties>
</file>

<file path=customXml/itemProps1.xml><?xml version="1.0" encoding="utf-8"?>
<ds:datastoreItem xmlns:ds="http://schemas.openxmlformats.org/officeDocument/2006/customXml" ds:itemID="{A54F949A-FF64-4C85-8CE1-966063A26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2017F-0B6A-4A33-80A3-869CB6EB1969}">
  <ds:schemaRefs>
    <ds:schemaRef ds:uri="22581f4f-6acc-462e-a804-5f53744ac23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25306</TotalTime>
  <Words>890</Words>
  <Application>Microsoft Office PowerPoint</Application>
  <PresentationFormat>와이드스크린</PresentationFormat>
  <Paragraphs>122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-apple-system</vt:lpstr>
      <vt:lpstr>마루 부리OTF 가는</vt:lpstr>
      <vt:lpstr>맑은 고딕</vt:lpstr>
      <vt:lpstr>Arial</vt:lpstr>
      <vt:lpstr>Arial Black</vt:lpstr>
      <vt:lpstr>Cambria Math</vt:lpstr>
      <vt:lpstr>Lato Light</vt:lpstr>
      <vt:lpstr>Times New Roman</vt:lpstr>
      <vt:lpstr>Wingdings</vt:lpstr>
      <vt:lpstr>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549</cp:revision>
  <cp:lastPrinted>2015-03-27T06:32:35Z</cp:lastPrinted>
  <dcterms:created xsi:type="dcterms:W3CDTF">2013-03-09T07:47:17Z</dcterms:created>
  <dcterms:modified xsi:type="dcterms:W3CDTF">2025-03-25T08:42:03Z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